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Codec Pro Bold" charset="1" panose="00000600000000000000"/>
      <p:regular r:id="rId13"/>
    </p:embeddedFont>
    <p:embeddedFont>
      <p:font typeface="Codec Pro Ultra-Bold" charset="1" panose="00000700000000000000"/>
      <p:regular r:id="rId14"/>
    </p:embeddedFont>
    <p:embeddedFont>
      <p:font typeface="Codec Pro" charset="1" panose="00000500000000000000"/>
      <p:regular r:id="rId15"/>
    </p:embeddedFont>
    <p:embeddedFont>
      <p:font typeface="Open Sans" charset="1" panose="020B0606030504020204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9.jpe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jpeg" Type="http://schemas.openxmlformats.org/officeDocument/2006/relationships/image"/><Relationship Id="rId5" Target="../media/image18.jpe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5C69F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03384" y="-1675084"/>
            <a:ext cx="6000534" cy="3567590"/>
          </a:xfrm>
          <a:custGeom>
            <a:avLst/>
            <a:gdLst/>
            <a:ahLst/>
            <a:cxnLst/>
            <a:rect r="r" b="b" t="t" l="l"/>
            <a:pathLst>
              <a:path h="3567590" w="6000534">
                <a:moveTo>
                  <a:pt x="0" y="0"/>
                </a:moveTo>
                <a:lnTo>
                  <a:pt x="6000534" y="0"/>
                </a:lnTo>
                <a:lnTo>
                  <a:pt x="6000534" y="3567591"/>
                </a:lnTo>
                <a:lnTo>
                  <a:pt x="0" y="35675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2542441" y="8591206"/>
            <a:ext cx="6000534" cy="3567590"/>
          </a:xfrm>
          <a:custGeom>
            <a:avLst/>
            <a:gdLst/>
            <a:ahLst/>
            <a:cxnLst/>
            <a:rect r="r" b="b" t="t" l="l"/>
            <a:pathLst>
              <a:path h="3567590" w="6000534">
                <a:moveTo>
                  <a:pt x="0" y="0"/>
                </a:moveTo>
                <a:lnTo>
                  <a:pt x="6000534" y="0"/>
                </a:lnTo>
                <a:lnTo>
                  <a:pt x="6000534" y="3567590"/>
                </a:lnTo>
                <a:lnTo>
                  <a:pt x="0" y="35675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741048" y="537816"/>
            <a:ext cx="6000534" cy="3567590"/>
          </a:xfrm>
          <a:custGeom>
            <a:avLst/>
            <a:gdLst/>
            <a:ahLst/>
            <a:cxnLst/>
            <a:rect r="r" b="b" t="t" l="l"/>
            <a:pathLst>
              <a:path h="3567590" w="6000534">
                <a:moveTo>
                  <a:pt x="0" y="0"/>
                </a:moveTo>
                <a:lnTo>
                  <a:pt x="6000534" y="0"/>
                </a:lnTo>
                <a:lnTo>
                  <a:pt x="6000534" y="3567590"/>
                </a:lnTo>
                <a:lnTo>
                  <a:pt x="0" y="35675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4180105" y="6181594"/>
            <a:ext cx="6000534" cy="3567590"/>
          </a:xfrm>
          <a:custGeom>
            <a:avLst/>
            <a:gdLst/>
            <a:ahLst/>
            <a:cxnLst/>
            <a:rect r="r" b="b" t="t" l="l"/>
            <a:pathLst>
              <a:path h="3567590" w="6000534">
                <a:moveTo>
                  <a:pt x="0" y="0"/>
                </a:moveTo>
                <a:lnTo>
                  <a:pt x="6000534" y="0"/>
                </a:lnTo>
                <a:lnTo>
                  <a:pt x="6000534" y="3567590"/>
                </a:lnTo>
                <a:lnTo>
                  <a:pt x="0" y="35675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904533" y="-494599"/>
            <a:ext cx="5081972" cy="3021463"/>
          </a:xfrm>
          <a:custGeom>
            <a:avLst/>
            <a:gdLst/>
            <a:ahLst/>
            <a:cxnLst/>
            <a:rect r="r" b="b" t="t" l="l"/>
            <a:pathLst>
              <a:path h="3021463" w="5081972">
                <a:moveTo>
                  <a:pt x="0" y="0"/>
                </a:moveTo>
                <a:lnTo>
                  <a:pt x="5081972" y="0"/>
                </a:lnTo>
                <a:lnTo>
                  <a:pt x="5081972" y="3021464"/>
                </a:lnTo>
                <a:lnTo>
                  <a:pt x="0" y="3021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275713" y="4625635"/>
            <a:ext cx="5081972" cy="3021463"/>
          </a:xfrm>
          <a:custGeom>
            <a:avLst/>
            <a:gdLst/>
            <a:ahLst/>
            <a:cxnLst/>
            <a:rect r="r" b="b" t="t" l="l"/>
            <a:pathLst>
              <a:path h="3021463" w="5081972">
                <a:moveTo>
                  <a:pt x="0" y="0"/>
                </a:moveTo>
                <a:lnTo>
                  <a:pt x="5081972" y="0"/>
                </a:lnTo>
                <a:lnTo>
                  <a:pt x="5081972" y="3021463"/>
                </a:lnTo>
                <a:lnTo>
                  <a:pt x="0" y="30214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4960748" y="7760135"/>
            <a:ext cx="5081972" cy="3021463"/>
          </a:xfrm>
          <a:custGeom>
            <a:avLst/>
            <a:gdLst/>
            <a:ahLst/>
            <a:cxnLst/>
            <a:rect r="r" b="b" t="t" l="l"/>
            <a:pathLst>
              <a:path h="3021463" w="5081972">
                <a:moveTo>
                  <a:pt x="0" y="0"/>
                </a:moveTo>
                <a:lnTo>
                  <a:pt x="5081972" y="0"/>
                </a:lnTo>
                <a:lnTo>
                  <a:pt x="5081972" y="3021464"/>
                </a:lnTo>
                <a:lnTo>
                  <a:pt x="0" y="3021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481741" y="2654155"/>
            <a:ext cx="5081972" cy="3021463"/>
          </a:xfrm>
          <a:custGeom>
            <a:avLst/>
            <a:gdLst/>
            <a:ahLst/>
            <a:cxnLst/>
            <a:rect r="r" b="b" t="t" l="l"/>
            <a:pathLst>
              <a:path h="3021463" w="5081972">
                <a:moveTo>
                  <a:pt x="0" y="0"/>
                </a:moveTo>
                <a:lnTo>
                  <a:pt x="5081972" y="0"/>
                </a:lnTo>
                <a:lnTo>
                  <a:pt x="5081972" y="3021464"/>
                </a:lnTo>
                <a:lnTo>
                  <a:pt x="0" y="3021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517383" y="3742308"/>
            <a:ext cx="9253234" cy="2930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34"/>
              </a:lnSpc>
            </a:pPr>
            <a:r>
              <a:rPr lang="en-US" sz="11206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Company Valuation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531401" y="7032332"/>
            <a:ext cx="7225199" cy="700433"/>
            <a:chOff x="0" y="0"/>
            <a:chExt cx="1356880" cy="1315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56880" cy="131540"/>
            </a:xfrm>
            <a:custGeom>
              <a:avLst/>
              <a:gdLst/>
              <a:ahLst/>
              <a:cxnLst/>
              <a:rect r="r" b="b" t="t" l="l"/>
              <a:pathLst>
                <a:path h="131540" w="1356880">
                  <a:moveTo>
                    <a:pt x="65770" y="0"/>
                  </a:moveTo>
                  <a:lnTo>
                    <a:pt x="1291110" y="0"/>
                  </a:lnTo>
                  <a:cubicBezTo>
                    <a:pt x="1327434" y="0"/>
                    <a:pt x="1356880" y="29446"/>
                    <a:pt x="1356880" y="65770"/>
                  </a:cubicBezTo>
                  <a:lnTo>
                    <a:pt x="1356880" y="65770"/>
                  </a:lnTo>
                  <a:cubicBezTo>
                    <a:pt x="1356880" y="83213"/>
                    <a:pt x="1349951" y="99942"/>
                    <a:pt x="1337617" y="112276"/>
                  </a:cubicBezTo>
                  <a:cubicBezTo>
                    <a:pt x="1325283" y="124611"/>
                    <a:pt x="1308554" y="131540"/>
                    <a:pt x="1291110" y="131540"/>
                  </a:cubicBezTo>
                  <a:lnTo>
                    <a:pt x="65770" y="131540"/>
                  </a:lnTo>
                  <a:cubicBezTo>
                    <a:pt x="29446" y="131540"/>
                    <a:pt x="0" y="102094"/>
                    <a:pt x="0" y="65770"/>
                  </a:cubicBezTo>
                  <a:lnTo>
                    <a:pt x="0" y="65770"/>
                  </a:lnTo>
                  <a:cubicBezTo>
                    <a:pt x="0" y="29446"/>
                    <a:pt x="29446" y="0"/>
                    <a:pt x="65770" y="0"/>
                  </a:cubicBezTo>
                  <a:close/>
                </a:path>
              </a:pathLst>
            </a:custGeom>
            <a:solidFill>
              <a:srgbClr val="5666F8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1356880" cy="141065"/>
            </a:xfrm>
            <a:prstGeom prst="rect">
              <a:avLst/>
            </a:prstGeom>
          </p:spPr>
          <p:txBody>
            <a:bodyPr anchor="ctr" rtlCol="false" tIns="31918" lIns="31918" bIns="31918" rIns="31918"/>
            <a:lstStyle/>
            <a:p>
              <a:pPr algn="ctr">
                <a:lnSpc>
                  <a:spcPts val="1381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6521477" y="7235129"/>
            <a:ext cx="5245047" cy="405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0"/>
              </a:lnSpc>
            </a:pPr>
            <a:r>
              <a:rPr lang="en-US" b="true" sz="2787" spc="78">
                <a:solidFill>
                  <a:srgbClr val="E4E5EC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PROYECT PROPOSAL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7613950" y="1825372"/>
            <a:ext cx="955143" cy="1002536"/>
          </a:xfrm>
          <a:custGeom>
            <a:avLst/>
            <a:gdLst/>
            <a:ahLst/>
            <a:cxnLst/>
            <a:rect r="r" b="b" t="t" l="l"/>
            <a:pathLst>
              <a:path h="1002536" w="955143">
                <a:moveTo>
                  <a:pt x="0" y="0"/>
                </a:moveTo>
                <a:lnTo>
                  <a:pt x="955143" y="0"/>
                </a:lnTo>
                <a:lnTo>
                  <a:pt x="955143" y="1002536"/>
                </a:lnTo>
                <a:lnTo>
                  <a:pt x="0" y="10025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8719795" y="2047208"/>
            <a:ext cx="2557499" cy="719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5"/>
              </a:lnSpc>
            </a:pPr>
            <a:r>
              <a:rPr lang="en-US" b="true" sz="2689" spc="182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BRUNO RODRÍGUEZ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D2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25388" y="1716698"/>
            <a:ext cx="1070406" cy="276506"/>
            <a:chOff x="0" y="0"/>
            <a:chExt cx="484642" cy="1251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4642" cy="125192"/>
            </a:xfrm>
            <a:custGeom>
              <a:avLst/>
              <a:gdLst/>
              <a:ahLst/>
              <a:cxnLst/>
              <a:rect r="r" b="b" t="t" l="l"/>
              <a:pathLst>
                <a:path h="125192" w="484642">
                  <a:moveTo>
                    <a:pt x="62596" y="0"/>
                  </a:moveTo>
                  <a:lnTo>
                    <a:pt x="422046" y="0"/>
                  </a:lnTo>
                  <a:cubicBezTo>
                    <a:pt x="456617" y="0"/>
                    <a:pt x="484642" y="28025"/>
                    <a:pt x="484642" y="62596"/>
                  </a:cubicBezTo>
                  <a:lnTo>
                    <a:pt x="484642" y="62596"/>
                  </a:lnTo>
                  <a:cubicBezTo>
                    <a:pt x="484642" y="97167"/>
                    <a:pt x="456617" y="125192"/>
                    <a:pt x="422046" y="125192"/>
                  </a:cubicBezTo>
                  <a:lnTo>
                    <a:pt x="62596" y="125192"/>
                  </a:lnTo>
                  <a:cubicBezTo>
                    <a:pt x="28025" y="125192"/>
                    <a:pt x="0" y="97167"/>
                    <a:pt x="0" y="62596"/>
                  </a:cubicBezTo>
                  <a:lnTo>
                    <a:pt x="0" y="62596"/>
                  </a:lnTo>
                  <a:cubicBezTo>
                    <a:pt x="0" y="28025"/>
                    <a:pt x="28025" y="0"/>
                    <a:pt x="62596" y="0"/>
                  </a:cubicBezTo>
                  <a:close/>
                </a:path>
              </a:pathLst>
            </a:custGeom>
            <a:solidFill>
              <a:srgbClr val="15193E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84642" cy="134717"/>
            </a:xfrm>
            <a:prstGeom prst="rect">
              <a:avLst/>
            </a:prstGeom>
          </p:spPr>
          <p:txBody>
            <a:bodyPr anchor="ctr" rtlCol="false" tIns="31918" lIns="31918" bIns="31918" rIns="31918"/>
            <a:lstStyle/>
            <a:p>
              <a:pPr algn="ctr">
                <a:lnSpc>
                  <a:spcPts val="138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78431" y="-230885"/>
            <a:ext cx="18644862" cy="8466714"/>
          </a:xfrm>
          <a:custGeom>
            <a:avLst/>
            <a:gdLst/>
            <a:ahLst/>
            <a:cxnLst/>
            <a:rect r="r" b="b" t="t" l="l"/>
            <a:pathLst>
              <a:path h="8466714" w="18644862">
                <a:moveTo>
                  <a:pt x="0" y="0"/>
                </a:moveTo>
                <a:lnTo>
                  <a:pt x="18644862" y="0"/>
                </a:lnTo>
                <a:lnTo>
                  <a:pt x="18644862" y="8466714"/>
                </a:lnTo>
                <a:lnTo>
                  <a:pt x="0" y="8466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20213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07825" y="1028700"/>
            <a:ext cx="16672349" cy="8229600"/>
            <a:chOff x="0" y="0"/>
            <a:chExt cx="4391071" cy="21674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91072" cy="2167467"/>
            </a:xfrm>
            <a:custGeom>
              <a:avLst/>
              <a:gdLst/>
              <a:ahLst/>
              <a:cxnLst/>
              <a:rect r="r" b="b" t="t" l="l"/>
              <a:pathLst>
                <a:path h="2167467" w="4391072">
                  <a:moveTo>
                    <a:pt x="14859" y="0"/>
                  </a:moveTo>
                  <a:lnTo>
                    <a:pt x="4376212" y="0"/>
                  </a:lnTo>
                  <a:cubicBezTo>
                    <a:pt x="4380153" y="0"/>
                    <a:pt x="4383933" y="1566"/>
                    <a:pt x="4386719" y="4352"/>
                  </a:cubicBezTo>
                  <a:cubicBezTo>
                    <a:pt x="4389506" y="7139"/>
                    <a:pt x="4391072" y="10918"/>
                    <a:pt x="4391072" y="14859"/>
                  </a:cubicBezTo>
                  <a:lnTo>
                    <a:pt x="4391072" y="2152607"/>
                  </a:lnTo>
                  <a:cubicBezTo>
                    <a:pt x="4391072" y="2160814"/>
                    <a:pt x="4384419" y="2167467"/>
                    <a:pt x="4376212" y="2167467"/>
                  </a:cubicBezTo>
                  <a:lnTo>
                    <a:pt x="14859" y="2167467"/>
                  </a:lnTo>
                  <a:cubicBezTo>
                    <a:pt x="10918" y="2167467"/>
                    <a:pt x="7139" y="2165901"/>
                    <a:pt x="4352" y="2163114"/>
                  </a:cubicBezTo>
                  <a:cubicBezTo>
                    <a:pt x="1566" y="2160328"/>
                    <a:pt x="0" y="2156548"/>
                    <a:pt x="0" y="2152607"/>
                  </a:cubicBezTo>
                  <a:lnTo>
                    <a:pt x="0" y="14859"/>
                  </a:lnTo>
                  <a:cubicBezTo>
                    <a:pt x="0" y="10918"/>
                    <a:pt x="1566" y="7139"/>
                    <a:pt x="4352" y="4352"/>
                  </a:cubicBezTo>
                  <a:cubicBezTo>
                    <a:pt x="7139" y="1566"/>
                    <a:pt x="10918" y="0"/>
                    <a:pt x="14859" y="0"/>
                  </a:cubicBezTo>
                  <a:close/>
                </a:path>
              </a:pathLst>
            </a:custGeom>
            <a:solidFill>
              <a:srgbClr val="E4E5E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391071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203917" y="1773848"/>
            <a:ext cx="5585847" cy="917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8"/>
              </a:lnSpc>
            </a:pPr>
            <a:r>
              <a:rPr lang="en-US" sz="6444" b="true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CONTENT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03917" y="4596508"/>
            <a:ext cx="722176" cy="442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b="true" sz="2884" spc="196">
                <a:solidFill>
                  <a:srgbClr val="5666F8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03917" y="6941346"/>
            <a:ext cx="722176" cy="442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b="true" sz="2884" spc="196">
                <a:solidFill>
                  <a:srgbClr val="5666F8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05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03917" y="5768927"/>
            <a:ext cx="722176" cy="442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b="true" sz="2884" spc="196">
                <a:solidFill>
                  <a:srgbClr val="5666F8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03917" y="5182254"/>
            <a:ext cx="722176" cy="442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b="true" sz="2884" spc="196">
                <a:solidFill>
                  <a:srgbClr val="5666F8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03917" y="7527091"/>
            <a:ext cx="722176" cy="442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b="true" sz="2884" spc="196">
                <a:solidFill>
                  <a:srgbClr val="5666F8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06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03917" y="6354673"/>
            <a:ext cx="722176" cy="442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b="true" sz="2884" spc="196">
                <a:solidFill>
                  <a:srgbClr val="5666F8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04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197059" y="4596508"/>
            <a:ext cx="5776012" cy="440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2884" spc="196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INTRODUCCIÓN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97059" y="6941346"/>
            <a:ext cx="5776012" cy="440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2884" spc="196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AI RESULTS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197059" y="5768927"/>
            <a:ext cx="5776012" cy="440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2884" spc="196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VALUATION PROCESS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197059" y="5182254"/>
            <a:ext cx="5776012" cy="440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2884" spc="196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WHO AM 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197059" y="7527091"/>
            <a:ext cx="5776012" cy="440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2884" spc="196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CONCLUSION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197059" y="6354673"/>
            <a:ext cx="5776012" cy="440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2884" spc="196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EXAMPLE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-651470" y="-757964"/>
            <a:ext cx="3655283" cy="2173232"/>
          </a:xfrm>
          <a:custGeom>
            <a:avLst/>
            <a:gdLst/>
            <a:ahLst/>
            <a:cxnLst/>
            <a:rect r="r" b="b" t="t" l="l"/>
            <a:pathLst>
              <a:path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2"/>
                </a:lnTo>
                <a:lnTo>
                  <a:pt x="0" y="2173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-1394806" y="659463"/>
            <a:ext cx="3484317" cy="2071585"/>
          </a:xfrm>
          <a:custGeom>
            <a:avLst/>
            <a:gdLst/>
            <a:ahLst/>
            <a:cxnLst/>
            <a:rect r="r" b="b" t="t" l="l"/>
            <a:pathLst>
              <a:path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5113293" y="8973379"/>
            <a:ext cx="3484317" cy="2071585"/>
          </a:xfrm>
          <a:custGeom>
            <a:avLst/>
            <a:gdLst/>
            <a:ahLst/>
            <a:cxnLst/>
            <a:rect r="r" b="b" t="t" l="l"/>
            <a:pathLst>
              <a:path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027523" y="7552462"/>
            <a:ext cx="3655283" cy="2173232"/>
          </a:xfrm>
          <a:custGeom>
            <a:avLst/>
            <a:gdLst/>
            <a:ahLst/>
            <a:cxnLst/>
            <a:rect r="r" b="b" t="t" l="l"/>
            <a:pathLst>
              <a:path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1"/>
                </a:lnTo>
                <a:lnTo>
                  <a:pt x="0" y="21732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20624" y="0"/>
            <a:ext cx="7668455" cy="10401374"/>
          </a:xfrm>
          <a:custGeom>
            <a:avLst/>
            <a:gdLst/>
            <a:ahLst/>
            <a:cxnLst/>
            <a:rect r="r" b="b" t="t" l="l"/>
            <a:pathLst>
              <a:path h="10401374" w="7668455">
                <a:moveTo>
                  <a:pt x="0" y="0"/>
                </a:moveTo>
                <a:lnTo>
                  <a:pt x="7668455" y="0"/>
                </a:lnTo>
                <a:lnTo>
                  <a:pt x="7668455" y="10401374"/>
                </a:lnTo>
                <a:lnTo>
                  <a:pt x="0" y="10401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3563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9536" y="-549566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14315" y="479227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00792" y="-422617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0" y="0"/>
                </a:moveTo>
                <a:lnTo>
                  <a:pt x="2362647" y="0"/>
                </a:lnTo>
                <a:lnTo>
                  <a:pt x="2362647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-139536" y="9177967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1658599"/>
                </a:moveTo>
                <a:lnTo>
                  <a:pt x="2789693" y="1658599"/>
                </a:lnTo>
                <a:lnTo>
                  <a:pt x="2789693" y="0"/>
                </a:lnTo>
                <a:lnTo>
                  <a:pt x="0" y="0"/>
                </a:lnTo>
                <a:lnTo>
                  <a:pt x="0" y="16585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1214315" y="8234368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1658599"/>
                </a:moveTo>
                <a:lnTo>
                  <a:pt x="2789693" y="1658599"/>
                </a:lnTo>
                <a:lnTo>
                  <a:pt x="2789693" y="0"/>
                </a:lnTo>
                <a:lnTo>
                  <a:pt x="0" y="0"/>
                </a:lnTo>
                <a:lnTo>
                  <a:pt x="0" y="16585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-1000792" y="9238143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0" y="1404701"/>
                </a:moveTo>
                <a:lnTo>
                  <a:pt x="2362647" y="1404701"/>
                </a:lnTo>
                <a:lnTo>
                  <a:pt x="2362647" y="0"/>
                </a:lnTo>
                <a:lnTo>
                  <a:pt x="0" y="0"/>
                </a:lnTo>
                <a:lnTo>
                  <a:pt x="0" y="140470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877205" y="1747337"/>
            <a:ext cx="6792326" cy="6792326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12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127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62560" y="6350000"/>
                    <a:pt x="364490" y="6350000"/>
                  </a:cubicBezTo>
                  <a:lnTo>
                    <a:pt x="5986780" y="6350000"/>
                  </a:lnTo>
                  <a:cubicBezTo>
                    <a:pt x="6187440" y="6350000"/>
                    <a:pt x="6351270" y="6187440"/>
                    <a:pt x="6351270" y="5985510"/>
                  </a:cubicBezTo>
                  <a:lnTo>
                    <a:pt x="6351270" y="364490"/>
                  </a:lnTo>
                  <a:cubicBezTo>
                    <a:pt x="6350000" y="162560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6"/>
              <a:stretch>
                <a:fillRect l="-77742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618469" y="3359101"/>
            <a:ext cx="6702926" cy="925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INTRODUCTION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18469" y="4457252"/>
            <a:ext cx="6702926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The idea is to solve or facilitate the process of company valuation for retail investors.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18469" y="6379701"/>
            <a:ext cx="6702926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This includes understanding reports and analyzing financial statements.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618469" y="1747337"/>
            <a:ext cx="670403" cy="703667"/>
          </a:xfrm>
          <a:custGeom>
            <a:avLst/>
            <a:gdLst/>
            <a:ahLst/>
            <a:cxnLst/>
            <a:rect r="r" b="b" t="t" l="l"/>
            <a:pathLst>
              <a:path h="703667" w="670403">
                <a:moveTo>
                  <a:pt x="0" y="0"/>
                </a:moveTo>
                <a:lnTo>
                  <a:pt x="670403" y="0"/>
                </a:lnTo>
                <a:lnTo>
                  <a:pt x="670403" y="703667"/>
                </a:lnTo>
                <a:lnTo>
                  <a:pt x="0" y="7036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394648" y="1896356"/>
            <a:ext cx="1695649" cy="512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49"/>
              </a:lnSpc>
            </a:pPr>
            <a:r>
              <a:rPr lang="en-US" b="true" sz="1887" spc="128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BRUNO RODRÍGUEZ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5C69F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1935" y="695244"/>
            <a:ext cx="16764130" cy="8896513"/>
          </a:xfrm>
          <a:custGeom>
            <a:avLst/>
            <a:gdLst/>
            <a:ahLst/>
            <a:cxnLst/>
            <a:rect r="r" b="b" t="t" l="l"/>
            <a:pathLst>
              <a:path h="8896513" w="16764130">
                <a:moveTo>
                  <a:pt x="0" y="0"/>
                </a:moveTo>
                <a:lnTo>
                  <a:pt x="16764130" y="0"/>
                </a:lnTo>
                <a:lnTo>
                  <a:pt x="16764130" y="8896512"/>
                </a:lnTo>
                <a:lnTo>
                  <a:pt x="0" y="8896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 l="0" t="-12419" r="0" b="-1241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475560" y="1028700"/>
            <a:ext cx="9032792" cy="8229600"/>
            <a:chOff x="0" y="0"/>
            <a:chExt cx="2379007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79007" cy="2167467"/>
            </a:xfrm>
            <a:custGeom>
              <a:avLst/>
              <a:gdLst/>
              <a:ahLst/>
              <a:cxnLst/>
              <a:rect r="r" b="b" t="t" l="l"/>
              <a:pathLst>
                <a:path h="2167467" w="2379007">
                  <a:moveTo>
                    <a:pt x="27427" y="0"/>
                  </a:moveTo>
                  <a:lnTo>
                    <a:pt x="2351580" y="0"/>
                  </a:lnTo>
                  <a:cubicBezTo>
                    <a:pt x="2366728" y="0"/>
                    <a:pt x="2379007" y="12279"/>
                    <a:pt x="2379007" y="27427"/>
                  </a:cubicBezTo>
                  <a:lnTo>
                    <a:pt x="2379007" y="2140040"/>
                  </a:lnTo>
                  <a:cubicBezTo>
                    <a:pt x="2379007" y="2155187"/>
                    <a:pt x="2366728" y="2167467"/>
                    <a:pt x="2351580" y="2167467"/>
                  </a:cubicBezTo>
                  <a:lnTo>
                    <a:pt x="27427" y="2167467"/>
                  </a:lnTo>
                  <a:cubicBezTo>
                    <a:pt x="12279" y="2167467"/>
                    <a:pt x="0" y="2155187"/>
                    <a:pt x="0" y="2140040"/>
                  </a:cubicBezTo>
                  <a:lnTo>
                    <a:pt x="0" y="27427"/>
                  </a:lnTo>
                  <a:cubicBezTo>
                    <a:pt x="0" y="12279"/>
                    <a:pt x="12279" y="0"/>
                    <a:pt x="27427" y="0"/>
                  </a:cubicBezTo>
                  <a:close/>
                </a:path>
              </a:pathLst>
            </a:custGeom>
            <a:solidFill>
              <a:srgbClr val="E4E5E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79007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277822" y="3203617"/>
            <a:ext cx="4932944" cy="925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WHO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77822" y="4117598"/>
            <a:ext cx="4932944" cy="925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FFB02C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AM 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70547" y="5105400"/>
            <a:ext cx="7566868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My name is Bruno Rodriguez, and I have been working in the logistics sector, as a warehouse worker.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70547" y="6096081"/>
            <a:ext cx="7566868" cy="255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Inflation causes our savings to lose value.</a:t>
            </a:r>
          </a:p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An inflation of 2% in 20 years causes the money we have saved to lose about 33% of its value. To maintain the same purchasing power, our money must revaluate up to 50% approx. 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Investing is the way we can protect our savings from inflation.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111455" y="1028700"/>
            <a:ext cx="670403" cy="703667"/>
          </a:xfrm>
          <a:custGeom>
            <a:avLst/>
            <a:gdLst/>
            <a:ahLst/>
            <a:cxnLst/>
            <a:rect r="r" b="b" t="t" l="l"/>
            <a:pathLst>
              <a:path h="703667" w="670403">
                <a:moveTo>
                  <a:pt x="0" y="0"/>
                </a:moveTo>
                <a:lnTo>
                  <a:pt x="670403" y="0"/>
                </a:lnTo>
                <a:lnTo>
                  <a:pt x="670403" y="703667"/>
                </a:lnTo>
                <a:lnTo>
                  <a:pt x="0" y="703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887634" y="1177719"/>
            <a:ext cx="1638431" cy="512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49"/>
              </a:lnSpc>
            </a:pPr>
            <a:r>
              <a:rPr lang="en-US" b="true" sz="1887" spc="128">
                <a:solidFill>
                  <a:srgbClr val="E4E5EC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BRUNO RODRÍGUEZ 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653028" y="535426"/>
            <a:ext cx="2726935" cy="1621287"/>
          </a:xfrm>
          <a:custGeom>
            <a:avLst/>
            <a:gdLst/>
            <a:ahLst/>
            <a:cxnLst/>
            <a:rect r="r" b="b" t="t" l="l"/>
            <a:pathLst>
              <a:path h="1621287" w="2726935">
                <a:moveTo>
                  <a:pt x="0" y="0"/>
                </a:moveTo>
                <a:lnTo>
                  <a:pt x="2726935" y="0"/>
                </a:lnTo>
                <a:lnTo>
                  <a:pt x="2726935" y="1621287"/>
                </a:lnTo>
                <a:lnTo>
                  <a:pt x="0" y="16212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71156" y="1610537"/>
            <a:ext cx="2599390" cy="1545456"/>
          </a:xfrm>
          <a:custGeom>
            <a:avLst/>
            <a:gdLst/>
            <a:ahLst/>
            <a:cxnLst/>
            <a:rect r="r" b="b" t="t" l="l"/>
            <a:pathLst>
              <a:path h="1545456" w="2599390">
                <a:moveTo>
                  <a:pt x="0" y="0"/>
                </a:moveTo>
                <a:lnTo>
                  <a:pt x="2599391" y="0"/>
                </a:lnTo>
                <a:lnTo>
                  <a:pt x="2599391" y="1545455"/>
                </a:lnTo>
                <a:lnTo>
                  <a:pt x="0" y="15454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7795" y="-549566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5626102" y="-549566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3" y="0"/>
                </a:moveTo>
                <a:lnTo>
                  <a:pt x="0" y="0"/>
                </a:lnTo>
                <a:lnTo>
                  <a:pt x="0" y="1658599"/>
                </a:lnTo>
                <a:lnTo>
                  <a:pt x="2789693" y="1658599"/>
                </a:lnTo>
                <a:lnTo>
                  <a:pt x="278969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60994" y="451930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2" y="0"/>
                </a:lnTo>
                <a:lnTo>
                  <a:pt x="2789692" y="1658600"/>
                </a:lnTo>
                <a:lnTo>
                  <a:pt x="0" y="1658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559302" y="451930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2" y="0"/>
                </a:moveTo>
                <a:lnTo>
                  <a:pt x="0" y="0"/>
                </a:lnTo>
                <a:lnTo>
                  <a:pt x="0" y="1658600"/>
                </a:lnTo>
                <a:lnTo>
                  <a:pt x="2789692" y="1658600"/>
                </a:lnTo>
                <a:lnTo>
                  <a:pt x="27896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847471" y="-422617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0" y="0"/>
                </a:moveTo>
                <a:lnTo>
                  <a:pt x="2362646" y="0"/>
                </a:lnTo>
                <a:lnTo>
                  <a:pt x="2362646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6772825" y="-422617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2362646" y="0"/>
                </a:moveTo>
                <a:lnTo>
                  <a:pt x="0" y="0"/>
                </a:lnTo>
                <a:lnTo>
                  <a:pt x="0" y="1404701"/>
                </a:lnTo>
                <a:lnTo>
                  <a:pt x="2362646" y="1404701"/>
                </a:lnTo>
                <a:lnTo>
                  <a:pt x="236264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39547" y="3672834"/>
            <a:ext cx="2475371" cy="247537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78189" y="0"/>
                  </a:moveTo>
                  <a:lnTo>
                    <a:pt x="734610" y="0"/>
                  </a:lnTo>
                  <a:cubicBezTo>
                    <a:pt x="755348" y="0"/>
                    <a:pt x="775235" y="8238"/>
                    <a:pt x="789899" y="22901"/>
                  </a:cubicBezTo>
                  <a:cubicBezTo>
                    <a:pt x="804562" y="37565"/>
                    <a:pt x="812800" y="57452"/>
                    <a:pt x="812800" y="78189"/>
                  </a:cubicBezTo>
                  <a:lnTo>
                    <a:pt x="812800" y="734610"/>
                  </a:lnTo>
                  <a:cubicBezTo>
                    <a:pt x="812800" y="755348"/>
                    <a:pt x="804562" y="775235"/>
                    <a:pt x="789899" y="789899"/>
                  </a:cubicBezTo>
                  <a:cubicBezTo>
                    <a:pt x="775235" y="804562"/>
                    <a:pt x="755348" y="812800"/>
                    <a:pt x="734610" y="812800"/>
                  </a:cubicBezTo>
                  <a:lnTo>
                    <a:pt x="78189" y="812800"/>
                  </a:lnTo>
                  <a:cubicBezTo>
                    <a:pt x="57452" y="812800"/>
                    <a:pt x="37565" y="804562"/>
                    <a:pt x="22901" y="789899"/>
                  </a:cubicBezTo>
                  <a:cubicBezTo>
                    <a:pt x="8238" y="775235"/>
                    <a:pt x="0" y="755348"/>
                    <a:pt x="0" y="734610"/>
                  </a:cubicBezTo>
                  <a:lnTo>
                    <a:pt x="0" y="78189"/>
                  </a:lnTo>
                  <a:cubicBezTo>
                    <a:pt x="0" y="57452"/>
                    <a:pt x="8238" y="37565"/>
                    <a:pt x="22901" y="22901"/>
                  </a:cubicBezTo>
                  <a:cubicBezTo>
                    <a:pt x="37565" y="8238"/>
                    <a:pt x="57452" y="0"/>
                    <a:pt x="78189" y="0"/>
                  </a:cubicBezTo>
                  <a:close/>
                </a:path>
              </a:pathLst>
            </a:custGeom>
            <a:solidFill>
              <a:srgbClr val="5666F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592010" y="3672834"/>
            <a:ext cx="2475371" cy="247537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78189" y="0"/>
                  </a:moveTo>
                  <a:lnTo>
                    <a:pt x="734610" y="0"/>
                  </a:lnTo>
                  <a:cubicBezTo>
                    <a:pt x="755348" y="0"/>
                    <a:pt x="775235" y="8238"/>
                    <a:pt x="789899" y="22901"/>
                  </a:cubicBezTo>
                  <a:cubicBezTo>
                    <a:pt x="804562" y="37565"/>
                    <a:pt x="812800" y="57452"/>
                    <a:pt x="812800" y="78189"/>
                  </a:cubicBezTo>
                  <a:lnTo>
                    <a:pt x="812800" y="734610"/>
                  </a:lnTo>
                  <a:cubicBezTo>
                    <a:pt x="812800" y="755348"/>
                    <a:pt x="804562" y="775235"/>
                    <a:pt x="789899" y="789899"/>
                  </a:cubicBezTo>
                  <a:cubicBezTo>
                    <a:pt x="775235" y="804562"/>
                    <a:pt x="755348" y="812800"/>
                    <a:pt x="734610" y="812800"/>
                  </a:cubicBezTo>
                  <a:lnTo>
                    <a:pt x="78189" y="812800"/>
                  </a:lnTo>
                  <a:cubicBezTo>
                    <a:pt x="57452" y="812800"/>
                    <a:pt x="37565" y="804562"/>
                    <a:pt x="22901" y="789899"/>
                  </a:cubicBezTo>
                  <a:cubicBezTo>
                    <a:pt x="8238" y="775235"/>
                    <a:pt x="0" y="755348"/>
                    <a:pt x="0" y="734610"/>
                  </a:cubicBezTo>
                  <a:lnTo>
                    <a:pt x="0" y="78189"/>
                  </a:lnTo>
                  <a:cubicBezTo>
                    <a:pt x="0" y="57452"/>
                    <a:pt x="8238" y="37565"/>
                    <a:pt x="22901" y="22901"/>
                  </a:cubicBezTo>
                  <a:cubicBezTo>
                    <a:pt x="37565" y="8238"/>
                    <a:pt x="57452" y="0"/>
                    <a:pt x="78189" y="0"/>
                  </a:cubicBezTo>
                  <a:close/>
                </a:path>
              </a:pathLst>
            </a:custGeom>
            <a:solidFill>
              <a:srgbClr val="5666F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39547" y="6449109"/>
            <a:ext cx="2475371" cy="247537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9424" y="0"/>
                  </a:moveTo>
                  <a:lnTo>
                    <a:pt x="753376" y="0"/>
                  </a:lnTo>
                  <a:cubicBezTo>
                    <a:pt x="786195" y="0"/>
                    <a:pt x="812800" y="26605"/>
                    <a:pt x="812800" y="59424"/>
                  </a:cubicBezTo>
                  <a:lnTo>
                    <a:pt x="812800" y="753376"/>
                  </a:lnTo>
                  <a:cubicBezTo>
                    <a:pt x="812800" y="786195"/>
                    <a:pt x="786195" y="812800"/>
                    <a:pt x="753376" y="812800"/>
                  </a:cubicBezTo>
                  <a:lnTo>
                    <a:pt x="59424" y="812800"/>
                  </a:lnTo>
                  <a:cubicBezTo>
                    <a:pt x="26605" y="812800"/>
                    <a:pt x="0" y="786195"/>
                    <a:pt x="0" y="753376"/>
                  </a:cubicBezTo>
                  <a:lnTo>
                    <a:pt x="0" y="59424"/>
                  </a:lnTo>
                  <a:cubicBezTo>
                    <a:pt x="0" y="26605"/>
                    <a:pt x="26605" y="0"/>
                    <a:pt x="59424" y="0"/>
                  </a:cubicBezTo>
                  <a:close/>
                </a:path>
              </a:pathLst>
            </a:custGeom>
            <a:solidFill>
              <a:srgbClr val="5666F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3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592010" y="6449109"/>
            <a:ext cx="2475371" cy="2475371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78189" y="0"/>
                  </a:moveTo>
                  <a:lnTo>
                    <a:pt x="734610" y="0"/>
                  </a:lnTo>
                  <a:cubicBezTo>
                    <a:pt x="755348" y="0"/>
                    <a:pt x="775235" y="8238"/>
                    <a:pt x="789899" y="22901"/>
                  </a:cubicBezTo>
                  <a:cubicBezTo>
                    <a:pt x="804562" y="37565"/>
                    <a:pt x="812800" y="57452"/>
                    <a:pt x="812800" y="78189"/>
                  </a:cubicBezTo>
                  <a:lnTo>
                    <a:pt x="812800" y="734610"/>
                  </a:lnTo>
                  <a:cubicBezTo>
                    <a:pt x="812800" y="755348"/>
                    <a:pt x="804562" y="775235"/>
                    <a:pt x="789899" y="789899"/>
                  </a:cubicBezTo>
                  <a:cubicBezTo>
                    <a:pt x="775235" y="804562"/>
                    <a:pt x="755348" y="812800"/>
                    <a:pt x="734610" y="812800"/>
                  </a:cubicBezTo>
                  <a:lnTo>
                    <a:pt x="78189" y="812800"/>
                  </a:lnTo>
                  <a:cubicBezTo>
                    <a:pt x="57452" y="812800"/>
                    <a:pt x="37565" y="804562"/>
                    <a:pt x="22901" y="789899"/>
                  </a:cubicBezTo>
                  <a:cubicBezTo>
                    <a:pt x="8238" y="775235"/>
                    <a:pt x="0" y="755348"/>
                    <a:pt x="0" y="734610"/>
                  </a:cubicBezTo>
                  <a:lnTo>
                    <a:pt x="0" y="78189"/>
                  </a:lnTo>
                  <a:cubicBezTo>
                    <a:pt x="0" y="57452"/>
                    <a:pt x="8238" y="37565"/>
                    <a:pt x="22901" y="22901"/>
                  </a:cubicBezTo>
                  <a:cubicBezTo>
                    <a:pt x="37565" y="8238"/>
                    <a:pt x="57452" y="0"/>
                    <a:pt x="78189" y="0"/>
                  </a:cubicBezTo>
                  <a:close/>
                </a:path>
              </a:pathLst>
            </a:custGeom>
            <a:solidFill>
              <a:srgbClr val="5666F8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3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693446" y="6550545"/>
            <a:ext cx="2272499" cy="2272499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12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127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62560" y="6350000"/>
                    <a:pt x="364490" y="6350000"/>
                  </a:cubicBezTo>
                  <a:lnTo>
                    <a:pt x="5986780" y="6350000"/>
                  </a:lnTo>
                  <a:cubicBezTo>
                    <a:pt x="6187440" y="6350000"/>
                    <a:pt x="6351270" y="6187440"/>
                    <a:pt x="6351270" y="5985510"/>
                  </a:cubicBezTo>
                  <a:lnTo>
                    <a:pt x="6351270" y="364490"/>
                  </a:lnTo>
                  <a:cubicBezTo>
                    <a:pt x="6350000" y="162560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0" r="0" b="-1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740983" y="3774270"/>
            <a:ext cx="2272499" cy="2272499"/>
            <a:chOff x="0" y="0"/>
            <a:chExt cx="6350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12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127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62560" y="6350000"/>
                    <a:pt x="364490" y="6350000"/>
                  </a:cubicBezTo>
                  <a:lnTo>
                    <a:pt x="5986780" y="6350000"/>
                  </a:lnTo>
                  <a:cubicBezTo>
                    <a:pt x="6187440" y="6350000"/>
                    <a:pt x="6351270" y="6187440"/>
                    <a:pt x="6351270" y="5985510"/>
                  </a:cubicBezTo>
                  <a:lnTo>
                    <a:pt x="6351270" y="364490"/>
                  </a:lnTo>
                  <a:cubicBezTo>
                    <a:pt x="6350000" y="162560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5"/>
              <a:stretch>
                <a:fillRect l="-38871" t="0" r="-38871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740983" y="6550545"/>
            <a:ext cx="2272499" cy="2272499"/>
            <a:chOff x="0" y="0"/>
            <a:chExt cx="6350000" cy="6350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512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127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62560" y="6350000"/>
                    <a:pt x="364490" y="6350000"/>
                  </a:cubicBezTo>
                  <a:lnTo>
                    <a:pt x="5986780" y="6350000"/>
                  </a:lnTo>
                  <a:cubicBezTo>
                    <a:pt x="6187440" y="6350000"/>
                    <a:pt x="6351270" y="6187440"/>
                    <a:pt x="6351270" y="5985510"/>
                  </a:cubicBezTo>
                  <a:lnTo>
                    <a:pt x="6351270" y="364490"/>
                  </a:lnTo>
                  <a:cubicBezTo>
                    <a:pt x="6350000" y="162560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0" r="0" b="-1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0693446" y="3774270"/>
            <a:ext cx="2272499" cy="2272499"/>
            <a:chOff x="0" y="0"/>
            <a:chExt cx="6350000" cy="63500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3512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127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62560" y="6350000"/>
                    <a:pt x="364490" y="6350000"/>
                  </a:cubicBezTo>
                  <a:lnTo>
                    <a:pt x="5986780" y="6350000"/>
                  </a:lnTo>
                  <a:cubicBezTo>
                    <a:pt x="6187440" y="6350000"/>
                    <a:pt x="6351270" y="6187440"/>
                    <a:pt x="6351270" y="5985510"/>
                  </a:cubicBezTo>
                  <a:lnTo>
                    <a:pt x="6351270" y="364490"/>
                  </a:lnTo>
                  <a:cubicBezTo>
                    <a:pt x="6350000" y="162560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7"/>
              <a:stretch>
                <a:fillRect l="-3752" t="0" r="-3752" b="0"/>
              </a:stretch>
            </a:blipFill>
          </p:spPr>
        </p:sp>
      </p:grpSp>
      <p:sp>
        <p:nvSpPr>
          <p:cNvPr name="Freeform 28" id="28"/>
          <p:cNvSpPr/>
          <p:nvPr/>
        </p:nvSpPr>
        <p:spPr>
          <a:xfrm flipH="false" flipV="false" rot="0">
            <a:off x="0" y="9416472"/>
            <a:ext cx="18288000" cy="870528"/>
          </a:xfrm>
          <a:custGeom>
            <a:avLst/>
            <a:gdLst/>
            <a:ahLst/>
            <a:cxnLst/>
            <a:rect r="r" b="b" t="t" l="l"/>
            <a:pathLst>
              <a:path h="870528" w="18288000">
                <a:moveTo>
                  <a:pt x="0" y="0"/>
                </a:moveTo>
                <a:lnTo>
                  <a:pt x="18288000" y="0"/>
                </a:lnTo>
                <a:lnTo>
                  <a:pt x="18288000" y="870528"/>
                </a:lnTo>
                <a:lnTo>
                  <a:pt x="0" y="8705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2000794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4468272" y="5472081"/>
            <a:ext cx="3107402" cy="365138"/>
            <a:chOff x="0" y="0"/>
            <a:chExt cx="1092866" cy="12841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92866" cy="128418"/>
            </a:xfrm>
            <a:custGeom>
              <a:avLst/>
              <a:gdLst/>
              <a:ahLst/>
              <a:cxnLst/>
              <a:rect r="r" b="b" t="t" l="l"/>
              <a:pathLst>
                <a:path h="128418" w="1092866">
                  <a:moveTo>
                    <a:pt x="44846" y="0"/>
                  </a:moveTo>
                  <a:lnTo>
                    <a:pt x="1048020" y="0"/>
                  </a:lnTo>
                  <a:cubicBezTo>
                    <a:pt x="1059913" y="0"/>
                    <a:pt x="1071320" y="4725"/>
                    <a:pt x="1079731" y="13135"/>
                  </a:cubicBezTo>
                  <a:cubicBezTo>
                    <a:pt x="1088141" y="21545"/>
                    <a:pt x="1092866" y="32952"/>
                    <a:pt x="1092866" y="44846"/>
                  </a:cubicBezTo>
                  <a:lnTo>
                    <a:pt x="1092866" y="83572"/>
                  </a:lnTo>
                  <a:cubicBezTo>
                    <a:pt x="1092866" y="95466"/>
                    <a:pt x="1088141" y="106873"/>
                    <a:pt x="1079731" y="115283"/>
                  </a:cubicBezTo>
                  <a:cubicBezTo>
                    <a:pt x="1071320" y="123693"/>
                    <a:pt x="1059913" y="128418"/>
                    <a:pt x="1048020" y="128418"/>
                  </a:cubicBezTo>
                  <a:lnTo>
                    <a:pt x="44846" y="128418"/>
                  </a:lnTo>
                  <a:cubicBezTo>
                    <a:pt x="32952" y="128418"/>
                    <a:pt x="21545" y="123693"/>
                    <a:pt x="13135" y="115283"/>
                  </a:cubicBezTo>
                  <a:cubicBezTo>
                    <a:pt x="4725" y="106873"/>
                    <a:pt x="0" y="95466"/>
                    <a:pt x="0" y="83572"/>
                  </a:cubicBezTo>
                  <a:lnTo>
                    <a:pt x="0" y="44846"/>
                  </a:lnTo>
                  <a:cubicBezTo>
                    <a:pt x="0" y="32952"/>
                    <a:pt x="4725" y="21545"/>
                    <a:pt x="13135" y="13135"/>
                  </a:cubicBezTo>
                  <a:cubicBezTo>
                    <a:pt x="21545" y="4725"/>
                    <a:pt x="32952" y="0"/>
                    <a:pt x="44846" y="0"/>
                  </a:cubicBezTo>
                  <a:close/>
                </a:path>
              </a:pathLst>
            </a:custGeom>
            <a:solidFill>
              <a:srgbClr val="FFB02C"/>
            </a:solidFill>
            <a:ln cap="sq">
              <a:noFill/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9525"/>
              <a:ext cx="1092866" cy="137943"/>
            </a:xfrm>
            <a:prstGeom prst="rect">
              <a:avLst/>
            </a:prstGeom>
          </p:spPr>
          <p:txBody>
            <a:bodyPr anchor="ctr" rtlCol="false" tIns="31918" lIns="31918" bIns="31918" rIns="31918"/>
            <a:lstStyle/>
            <a:p>
              <a:pPr algn="ctr">
                <a:lnSpc>
                  <a:spcPts val="1381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3541051" y="5495659"/>
            <a:ext cx="3107402" cy="365138"/>
            <a:chOff x="0" y="0"/>
            <a:chExt cx="1092866" cy="12841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092866" cy="128418"/>
            </a:xfrm>
            <a:custGeom>
              <a:avLst/>
              <a:gdLst/>
              <a:ahLst/>
              <a:cxnLst/>
              <a:rect r="r" b="b" t="t" l="l"/>
              <a:pathLst>
                <a:path h="128418" w="1092866">
                  <a:moveTo>
                    <a:pt x="44846" y="0"/>
                  </a:moveTo>
                  <a:lnTo>
                    <a:pt x="1048020" y="0"/>
                  </a:lnTo>
                  <a:cubicBezTo>
                    <a:pt x="1059913" y="0"/>
                    <a:pt x="1071320" y="4725"/>
                    <a:pt x="1079731" y="13135"/>
                  </a:cubicBezTo>
                  <a:cubicBezTo>
                    <a:pt x="1088141" y="21545"/>
                    <a:pt x="1092866" y="32952"/>
                    <a:pt x="1092866" y="44846"/>
                  </a:cubicBezTo>
                  <a:lnTo>
                    <a:pt x="1092866" y="83572"/>
                  </a:lnTo>
                  <a:cubicBezTo>
                    <a:pt x="1092866" y="95466"/>
                    <a:pt x="1088141" y="106873"/>
                    <a:pt x="1079731" y="115283"/>
                  </a:cubicBezTo>
                  <a:cubicBezTo>
                    <a:pt x="1071320" y="123693"/>
                    <a:pt x="1059913" y="128418"/>
                    <a:pt x="1048020" y="128418"/>
                  </a:cubicBezTo>
                  <a:lnTo>
                    <a:pt x="44846" y="128418"/>
                  </a:lnTo>
                  <a:cubicBezTo>
                    <a:pt x="32952" y="128418"/>
                    <a:pt x="21545" y="123693"/>
                    <a:pt x="13135" y="115283"/>
                  </a:cubicBezTo>
                  <a:cubicBezTo>
                    <a:pt x="4725" y="106873"/>
                    <a:pt x="0" y="95466"/>
                    <a:pt x="0" y="83572"/>
                  </a:cubicBezTo>
                  <a:lnTo>
                    <a:pt x="0" y="44846"/>
                  </a:lnTo>
                  <a:cubicBezTo>
                    <a:pt x="0" y="32952"/>
                    <a:pt x="4725" y="21545"/>
                    <a:pt x="13135" y="13135"/>
                  </a:cubicBezTo>
                  <a:cubicBezTo>
                    <a:pt x="21545" y="4725"/>
                    <a:pt x="32952" y="0"/>
                    <a:pt x="44846" y="0"/>
                  </a:cubicBezTo>
                  <a:close/>
                </a:path>
              </a:pathLst>
            </a:custGeom>
            <a:solidFill>
              <a:srgbClr val="FFB02C"/>
            </a:solidFill>
            <a:ln cap="sq">
              <a:noFill/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9525"/>
              <a:ext cx="1092866" cy="137943"/>
            </a:xfrm>
            <a:prstGeom prst="rect">
              <a:avLst/>
            </a:prstGeom>
          </p:spPr>
          <p:txBody>
            <a:bodyPr anchor="ctr" rtlCol="false" tIns="31918" lIns="31918" bIns="31918" rIns="31918"/>
            <a:lstStyle/>
            <a:p>
              <a:pPr algn="ctr">
                <a:lnSpc>
                  <a:spcPts val="1381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3541051" y="8248356"/>
            <a:ext cx="3107402" cy="365138"/>
            <a:chOff x="0" y="0"/>
            <a:chExt cx="1092866" cy="12841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092866" cy="128418"/>
            </a:xfrm>
            <a:custGeom>
              <a:avLst/>
              <a:gdLst/>
              <a:ahLst/>
              <a:cxnLst/>
              <a:rect r="r" b="b" t="t" l="l"/>
              <a:pathLst>
                <a:path h="128418" w="1092866">
                  <a:moveTo>
                    <a:pt x="44846" y="0"/>
                  </a:moveTo>
                  <a:lnTo>
                    <a:pt x="1048020" y="0"/>
                  </a:lnTo>
                  <a:cubicBezTo>
                    <a:pt x="1059913" y="0"/>
                    <a:pt x="1071320" y="4725"/>
                    <a:pt x="1079731" y="13135"/>
                  </a:cubicBezTo>
                  <a:cubicBezTo>
                    <a:pt x="1088141" y="21545"/>
                    <a:pt x="1092866" y="32952"/>
                    <a:pt x="1092866" y="44846"/>
                  </a:cubicBezTo>
                  <a:lnTo>
                    <a:pt x="1092866" y="83572"/>
                  </a:lnTo>
                  <a:cubicBezTo>
                    <a:pt x="1092866" y="95466"/>
                    <a:pt x="1088141" y="106873"/>
                    <a:pt x="1079731" y="115283"/>
                  </a:cubicBezTo>
                  <a:cubicBezTo>
                    <a:pt x="1071320" y="123693"/>
                    <a:pt x="1059913" y="128418"/>
                    <a:pt x="1048020" y="128418"/>
                  </a:cubicBezTo>
                  <a:lnTo>
                    <a:pt x="44846" y="128418"/>
                  </a:lnTo>
                  <a:cubicBezTo>
                    <a:pt x="32952" y="128418"/>
                    <a:pt x="21545" y="123693"/>
                    <a:pt x="13135" y="115283"/>
                  </a:cubicBezTo>
                  <a:cubicBezTo>
                    <a:pt x="4725" y="106873"/>
                    <a:pt x="0" y="95466"/>
                    <a:pt x="0" y="83572"/>
                  </a:cubicBezTo>
                  <a:lnTo>
                    <a:pt x="0" y="44846"/>
                  </a:lnTo>
                  <a:cubicBezTo>
                    <a:pt x="0" y="32952"/>
                    <a:pt x="4725" y="21545"/>
                    <a:pt x="13135" y="13135"/>
                  </a:cubicBezTo>
                  <a:cubicBezTo>
                    <a:pt x="21545" y="4725"/>
                    <a:pt x="32952" y="0"/>
                    <a:pt x="44846" y="0"/>
                  </a:cubicBezTo>
                  <a:close/>
                </a:path>
              </a:pathLst>
            </a:custGeom>
            <a:solidFill>
              <a:srgbClr val="FFB02C"/>
            </a:solidFill>
            <a:ln cap="sq">
              <a:noFill/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9525"/>
              <a:ext cx="1092866" cy="137943"/>
            </a:xfrm>
            <a:prstGeom prst="rect">
              <a:avLst/>
            </a:prstGeom>
          </p:spPr>
          <p:txBody>
            <a:bodyPr anchor="ctr" rtlCol="false" tIns="31918" lIns="31918" bIns="31918" rIns="31918"/>
            <a:lstStyle/>
            <a:p>
              <a:pPr algn="ctr">
                <a:lnSpc>
                  <a:spcPts val="1381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4468272" y="8248118"/>
            <a:ext cx="3107402" cy="365138"/>
            <a:chOff x="0" y="0"/>
            <a:chExt cx="1092866" cy="128418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092866" cy="128418"/>
            </a:xfrm>
            <a:custGeom>
              <a:avLst/>
              <a:gdLst/>
              <a:ahLst/>
              <a:cxnLst/>
              <a:rect r="r" b="b" t="t" l="l"/>
              <a:pathLst>
                <a:path h="128418" w="1092866">
                  <a:moveTo>
                    <a:pt x="44846" y="0"/>
                  </a:moveTo>
                  <a:lnTo>
                    <a:pt x="1048020" y="0"/>
                  </a:lnTo>
                  <a:cubicBezTo>
                    <a:pt x="1059913" y="0"/>
                    <a:pt x="1071320" y="4725"/>
                    <a:pt x="1079731" y="13135"/>
                  </a:cubicBezTo>
                  <a:cubicBezTo>
                    <a:pt x="1088141" y="21545"/>
                    <a:pt x="1092866" y="32952"/>
                    <a:pt x="1092866" y="44846"/>
                  </a:cubicBezTo>
                  <a:lnTo>
                    <a:pt x="1092866" y="83572"/>
                  </a:lnTo>
                  <a:cubicBezTo>
                    <a:pt x="1092866" y="95466"/>
                    <a:pt x="1088141" y="106873"/>
                    <a:pt x="1079731" y="115283"/>
                  </a:cubicBezTo>
                  <a:cubicBezTo>
                    <a:pt x="1071320" y="123693"/>
                    <a:pt x="1059913" y="128418"/>
                    <a:pt x="1048020" y="128418"/>
                  </a:cubicBezTo>
                  <a:lnTo>
                    <a:pt x="44846" y="128418"/>
                  </a:lnTo>
                  <a:cubicBezTo>
                    <a:pt x="32952" y="128418"/>
                    <a:pt x="21545" y="123693"/>
                    <a:pt x="13135" y="115283"/>
                  </a:cubicBezTo>
                  <a:cubicBezTo>
                    <a:pt x="4725" y="106873"/>
                    <a:pt x="0" y="95466"/>
                    <a:pt x="0" y="83572"/>
                  </a:cubicBezTo>
                  <a:lnTo>
                    <a:pt x="0" y="44846"/>
                  </a:lnTo>
                  <a:cubicBezTo>
                    <a:pt x="0" y="32952"/>
                    <a:pt x="4725" y="21545"/>
                    <a:pt x="13135" y="13135"/>
                  </a:cubicBezTo>
                  <a:cubicBezTo>
                    <a:pt x="21545" y="4725"/>
                    <a:pt x="32952" y="0"/>
                    <a:pt x="44846" y="0"/>
                  </a:cubicBezTo>
                  <a:close/>
                </a:path>
              </a:pathLst>
            </a:custGeom>
            <a:solidFill>
              <a:srgbClr val="FFB02C"/>
            </a:solidFill>
            <a:ln cap="sq">
              <a:noFill/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9525"/>
              <a:ext cx="1092866" cy="137943"/>
            </a:xfrm>
            <a:prstGeom prst="rect">
              <a:avLst/>
            </a:prstGeom>
          </p:spPr>
          <p:txBody>
            <a:bodyPr anchor="ctr" rtlCol="false" tIns="31918" lIns="31918" bIns="31918" rIns="31918"/>
            <a:lstStyle/>
            <a:p>
              <a:pPr algn="ctr">
                <a:lnSpc>
                  <a:spcPts val="1381"/>
                </a:lnSpc>
              </a:pP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0">
            <a:off x="14500608" y="1380534"/>
            <a:ext cx="670403" cy="703667"/>
          </a:xfrm>
          <a:custGeom>
            <a:avLst/>
            <a:gdLst/>
            <a:ahLst/>
            <a:cxnLst/>
            <a:rect r="r" b="b" t="t" l="l"/>
            <a:pathLst>
              <a:path h="703667" w="670403">
                <a:moveTo>
                  <a:pt x="0" y="0"/>
                </a:moveTo>
                <a:lnTo>
                  <a:pt x="670403" y="0"/>
                </a:lnTo>
                <a:lnTo>
                  <a:pt x="670403" y="703667"/>
                </a:lnTo>
                <a:lnTo>
                  <a:pt x="0" y="7036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1639547" y="1428159"/>
            <a:ext cx="6816548" cy="925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VALUATION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639547" y="2255139"/>
            <a:ext cx="6816548" cy="925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FFB02C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PROCESS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5276786" y="1529552"/>
            <a:ext cx="1982514" cy="512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49"/>
              </a:lnSpc>
            </a:pPr>
            <a:r>
              <a:rPr lang="en-US" b="true" sz="1887" spc="128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BRUNO RODRÍGUEZ 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4468272" y="4031445"/>
            <a:ext cx="4675728" cy="81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6"/>
              </a:lnSpc>
            </a:pPr>
            <a:r>
              <a:rPr lang="en-US" sz="5666" b="true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NotebookLM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3541051" y="4031445"/>
            <a:ext cx="2876072" cy="81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6"/>
              </a:lnSpc>
            </a:pPr>
            <a:r>
              <a:rPr lang="en-US" sz="5666" b="true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Excel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4468272" y="6807721"/>
            <a:ext cx="2876072" cy="81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6"/>
              </a:lnSpc>
            </a:pPr>
            <a:r>
              <a:rPr lang="en-US" sz="5666" b="true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PowerBI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3541051" y="6807721"/>
            <a:ext cx="2876072" cy="81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6"/>
              </a:lnSpc>
            </a:pPr>
            <a:r>
              <a:rPr lang="en-US" sz="5666" b="true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AI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4665155" y="5584394"/>
            <a:ext cx="2389268" cy="197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5"/>
              </a:lnSpc>
            </a:pPr>
            <a:r>
              <a:rPr lang="en-US" b="true" sz="1356" spc="37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TEXT ANALYSIS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3662752" y="5584394"/>
            <a:ext cx="2389268" cy="197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5"/>
              </a:lnSpc>
            </a:pPr>
            <a:r>
              <a:rPr lang="en-US" b="true" sz="1356" spc="37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VALUATION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4665155" y="8354440"/>
            <a:ext cx="2713636" cy="197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5"/>
              </a:lnSpc>
            </a:pPr>
            <a:r>
              <a:rPr lang="en-US" b="true" sz="1356" spc="37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DATA VISUALIZATION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3662752" y="8354440"/>
            <a:ext cx="2632670" cy="197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5"/>
              </a:lnSpc>
            </a:pPr>
            <a:r>
              <a:rPr lang="en-US" b="true" sz="1356" spc="37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PREDICTIONS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9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7795" y="-549566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60994" y="451930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2" y="0"/>
                </a:lnTo>
                <a:lnTo>
                  <a:pt x="2789692" y="1658600"/>
                </a:lnTo>
                <a:lnTo>
                  <a:pt x="0" y="1658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47471" y="-422617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0" y="0"/>
                </a:moveTo>
                <a:lnTo>
                  <a:pt x="2362646" y="0"/>
                </a:lnTo>
                <a:lnTo>
                  <a:pt x="2362646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9144000" y="4020001"/>
            <a:ext cx="0" cy="4504514"/>
          </a:xfrm>
          <a:prstGeom prst="line">
            <a:avLst/>
          </a:prstGeom>
          <a:ln cap="flat" w="38100">
            <a:solidFill>
              <a:srgbClr val="FFB02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8666483" y="5794741"/>
            <a:ext cx="955034" cy="95503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2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371495" y="1515364"/>
            <a:ext cx="670403" cy="703667"/>
          </a:xfrm>
          <a:custGeom>
            <a:avLst/>
            <a:gdLst/>
            <a:ahLst/>
            <a:cxnLst/>
            <a:rect r="r" b="b" t="t" l="l"/>
            <a:pathLst>
              <a:path h="703667" w="670403">
                <a:moveTo>
                  <a:pt x="0" y="0"/>
                </a:moveTo>
                <a:lnTo>
                  <a:pt x="670403" y="0"/>
                </a:lnTo>
                <a:lnTo>
                  <a:pt x="670403" y="703667"/>
                </a:lnTo>
                <a:lnTo>
                  <a:pt x="0" y="7036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5682795" y="9177967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2" y="1658599"/>
                </a:moveTo>
                <a:lnTo>
                  <a:pt x="0" y="1658599"/>
                </a:lnTo>
                <a:lnTo>
                  <a:pt x="0" y="0"/>
                </a:lnTo>
                <a:lnTo>
                  <a:pt x="2789692" y="0"/>
                </a:lnTo>
                <a:lnTo>
                  <a:pt x="2789692" y="16585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0">
            <a:off x="16559302" y="8234368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2789692" y="1658599"/>
                </a:moveTo>
                <a:lnTo>
                  <a:pt x="0" y="1658599"/>
                </a:lnTo>
                <a:lnTo>
                  <a:pt x="0" y="0"/>
                </a:lnTo>
                <a:lnTo>
                  <a:pt x="2789692" y="0"/>
                </a:lnTo>
                <a:lnTo>
                  <a:pt x="2789692" y="16585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0">
            <a:off x="16772825" y="9238143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2362646" y="1404701"/>
                </a:moveTo>
                <a:lnTo>
                  <a:pt x="0" y="1404701"/>
                </a:lnTo>
                <a:lnTo>
                  <a:pt x="0" y="0"/>
                </a:lnTo>
                <a:lnTo>
                  <a:pt x="2362646" y="0"/>
                </a:lnTo>
                <a:lnTo>
                  <a:pt x="2362646" y="140470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>
            <a:off x="1728698" y="4917147"/>
            <a:ext cx="5678302" cy="0"/>
          </a:xfrm>
          <a:prstGeom prst="line">
            <a:avLst/>
          </a:prstGeom>
          <a:ln cap="flat" w="19050">
            <a:solidFill>
              <a:srgbClr val="E4E5E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1639547" y="6575132"/>
            <a:ext cx="5678302" cy="0"/>
          </a:xfrm>
          <a:prstGeom prst="line">
            <a:avLst/>
          </a:prstGeom>
          <a:ln cap="flat" w="19050">
            <a:solidFill>
              <a:srgbClr val="E4E5E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1728698" y="8514990"/>
            <a:ext cx="5678302" cy="0"/>
          </a:xfrm>
          <a:prstGeom prst="line">
            <a:avLst/>
          </a:prstGeom>
          <a:ln cap="flat" w="19050">
            <a:solidFill>
              <a:srgbClr val="E4E5E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0311007" y="4893981"/>
            <a:ext cx="5678302" cy="0"/>
          </a:xfrm>
          <a:prstGeom prst="line">
            <a:avLst/>
          </a:prstGeom>
          <a:ln cap="flat" w="19050">
            <a:solidFill>
              <a:srgbClr val="E4E5E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10311007" y="5838899"/>
            <a:ext cx="5678302" cy="0"/>
          </a:xfrm>
          <a:prstGeom prst="line">
            <a:avLst/>
          </a:prstGeom>
          <a:ln cap="flat" w="19050">
            <a:solidFill>
              <a:srgbClr val="E4E5E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10539031" y="8514990"/>
            <a:ext cx="5678302" cy="0"/>
          </a:xfrm>
          <a:prstGeom prst="line">
            <a:avLst/>
          </a:prstGeom>
          <a:ln cap="flat" w="19050">
            <a:solidFill>
              <a:srgbClr val="E4E5E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8935042" y="5959859"/>
            <a:ext cx="417916" cy="624798"/>
          </a:xfrm>
          <a:custGeom>
            <a:avLst/>
            <a:gdLst/>
            <a:ahLst/>
            <a:cxnLst/>
            <a:rect r="r" b="b" t="t" l="l"/>
            <a:pathLst>
              <a:path h="624798" w="417916">
                <a:moveTo>
                  <a:pt x="0" y="0"/>
                </a:moveTo>
                <a:lnTo>
                  <a:pt x="417916" y="0"/>
                </a:lnTo>
                <a:lnTo>
                  <a:pt x="417916" y="624798"/>
                </a:lnTo>
                <a:lnTo>
                  <a:pt x="0" y="6247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594906" y="3388731"/>
            <a:ext cx="3446992" cy="1303280"/>
          </a:xfrm>
          <a:custGeom>
            <a:avLst/>
            <a:gdLst/>
            <a:ahLst/>
            <a:cxnLst/>
            <a:rect r="r" b="b" t="t" l="l"/>
            <a:pathLst>
              <a:path h="1303280" w="3446992">
                <a:moveTo>
                  <a:pt x="0" y="0"/>
                </a:moveTo>
                <a:lnTo>
                  <a:pt x="3446992" y="0"/>
                </a:lnTo>
                <a:lnTo>
                  <a:pt x="3446992" y="1303280"/>
                </a:lnTo>
                <a:lnTo>
                  <a:pt x="0" y="13032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481726" y="5143500"/>
            <a:ext cx="3665947" cy="447749"/>
          </a:xfrm>
          <a:custGeom>
            <a:avLst/>
            <a:gdLst/>
            <a:ahLst/>
            <a:cxnLst/>
            <a:rect r="r" b="b" t="t" l="l"/>
            <a:pathLst>
              <a:path h="447749" w="3665947">
                <a:moveTo>
                  <a:pt x="0" y="0"/>
                </a:moveTo>
                <a:lnTo>
                  <a:pt x="3665948" y="0"/>
                </a:lnTo>
                <a:lnTo>
                  <a:pt x="3665948" y="447749"/>
                </a:lnTo>
                <a:lnTo>
                  <a:pt x="0" y="4477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455374" y="6012394"/>
            <a:ext cx="3726055" cy="2264599"/>
          </a:xfrm>
          <a:custGeom>
            <a:avLst/>
            <a:gdLst/>
            <a:ahLst/>
            <a:cxnLst/>
            <a:rect r="r" b="b" t="t" l="l"/>
            <a:pathLst>
              <a:path h="2264599" w="3726055">
                <a:moveTo>
                  <a:pt x="0" y="0"/>
                </a:moveTo>
                <a:lnTo>
                  <a:pt x="3726055" y="0"/>
                </a:lnTo>
                <a:lnTo>
                  <a:pt x="3726055" y="2264599"/>
                </a:lnTo>
                <a:lnTo>
                  <a:pt x="0" y="226459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639547" y="1428159"/>
            <a:ext cx="6816548" cy="925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F0F2FD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AI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39547" y="2255139"/>
            <a:ext cx="6816548" cy="925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FFB02C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RESULTS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458440" y="3687452"/>
            <a:ext cx="4218819" cy="332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5"/>
              </a:lnSpc>
            </a:pPr>
            <a:r>
              <a:rPr lang="en-US" b="true" sz="2282">
                <a:solidFill>
                  <a:srgbClr val="F0F2FD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XGBOOST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040749" y="2929211"/>
            <a:ext cx="4218819" cy="332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5"/>
              </a:lnSpc>
            </a:pPr>
            <a:r>
              <a:rPr lang="en-US" b="true" sz="2282">
                <a:solidFill>
                  <a:srgbClr val="F0F2FD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AVERAGE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147674" y="1664383"/>
            <a:ext cx="1371666" cy="512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49"/>
              </a:lnSpc>
            </a:pPr>
            <a:r>
              <a:rPr lang="en-US" b="true" sz="1887" spc="128">
                <a:solidFill>
                  <a:srgbClr val="E4E5EC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EMPRESA ENSIGNA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458440" y="5377398"/>
            <a:ext cx="4218819" cy="332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5"/>
              </a:lnSpc>
            </a:pPr>
            <a:r>
              <a:rPr lang="en-US" b="true" sz="2282">
                <a:solidFill>
                  <a:srgbClr val="F0F2F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ARIMA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458440" y="7032332"/>
            <a:ext cx="4218819" cy="332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5"/>
              </a:lnSpc>
            </a:pPr>
            <a:r>
              <a:rPr lang="en-US" b="true" sz="2282">
                <a:solidFill>
                  <a:srgbClr val="F0F2FD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KERAS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638294" y="4089107"/>
            <a:ext cx="1859111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(Random Forest)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849158" y="5823213"/>
            <a:ext cx="143738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(Time Series)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480561" y="7745881"/>
            <a:ext cx="2174577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(Neaural Networks)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86241" y="0"/>
            <a:ext cx="7601759" cy="10287000"/>
            <a:chOff x="0" y="0"/>
            <a:chExt cx="1177711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7711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7711">
                  <a:moveTo>
                    <a:pt x="0" y="0"/>
                  </a:moveTo>
                  <a:lnTo>
                    <a:pt x="1177711" y="0"/>
                  </a:lnTo>
                  <a:lnTo>
                    <a:pt x="1177711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59452" t="0" r="-4366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75378" y="4618260"/>
            <a:ext cx="9838730" cy="3729551"/>
            <a:chOff x="0" y="0"/>
            <a:chExt cx="2932566" cy="11116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32566" cy="1111643"/>
            </a:xfrm>
            <a:custGeom>
              <a:avLst/>
              <a:gdLst/>
              <a:ahLst/>
              <a:cxnLst/>
              <a:rect r="r" b="b" t="t" l="l"/>
              <a:pathLst>
                <a:path h="1111643" w="2932566">
                  <a:moveTo>
                    <a:pt x="17311" y="0"/>
                  </a:moveTo>
                  <a:lnTo>
                    <a:pt x="2915255" y="0"/>
                  </a:lnTo>
                  <a:cubicBezTo>
                    <a:pt x="2919846" y="0"/>
                    <a:pt x="2924249" y="1824"/>
                    <a:pt x="2927496" y="5070"/>
                  </a:cubicBezTo>
                  <a:cubicBezTo>
                    <a:pt x="2930742" y="8317"/>
                    <a:pt x="2932566" y="12720"/>
                    <a:pt x="2932566" y="17311"/>
                  </a:cubicBezTo>
                  <a:lnTo>
                    <a:pt x="2932566" y="1094331"/>
                  </a:lnTo>
                  <a:cubicBezTo>
                    <a:pt x="2932566" y="1098923"/>
                    <a:pt x="2930742" y="1103326"/>
                    <a:pt x="2927496" y="1106572"/>
                  </a:cubicBezTo>
                  <a:cubicBezTo>
                    <a:pt x="2924249" y="1109819"/>
                    <a:pt x="2919846" y="1111643"/>
                    <a:pt x="2915255" y="1111643"/>
                  </a:cubicBezTo>
                  <a:lnTo>
                    <a:pt x="17311" y="1111643"/>
                  </a:lnTo>
                  <a:cubicBezTo>
                    <a:pt x="12720" y="1111643"/>
                    <a:pt x="8317" y="1109819"/>
                    <a:pt x="5070" y="1106572"/>
                  </a:cubicBezTo>
                  <a:cubicBezTo>
                    <a:pt x="1824" y="1103326"/>
                    <a:pt x="0" y="1098923"/>
                    <a:pt x="0" y="1094331"/>
                  </a:cubicBezTo>
                  <a:lnTo>
                    <a:pt x="0" y="17311"/>
                  </a:lnTo>
                  <a:cubicBezTo>
                    <a:pt x="0" y="12720"/>
                    <a:pt x="1824" y="8317"/>
                    <a:pt x="5070" y="5070"/>
                  </a:cubicBezTo>
                  <a:cubicBezTo>
                    <a:pt x="8317" y="1824"/>
                    <a:pt x="12720" y="0"/>
                    <a:pt x="17311" y="0"/>
                  </a:cubicBezTo>
                  <a:close/>
                </a:path>
              </a:pathLst>
            </a:custGeom>
            <a:solidFill>
              <a:srgbClr val="5666F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932566" cy="1149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139536" y="-549566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214315" y="479227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000792" y="-422617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0" y="0"/>
                </a:moveTo>
                <a:lnTo>
                  <a:pt x="2362647" y="0"/>
                </a:lnTo>
                <a:lnTo>
                  <a:pt x="2362647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0">
            <a:off x="-139536" y="9177967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1658599"/>
                </a:moveTo>
                <a:lnTo>
                  <a:pt x="2789693" y="1658599"/>
                </a:lnTo>
                <a:lnTo>
                  <a:pt x="2789693" y="0"/>
                </a:lnTo>
                <a:lnTo>
                  <a:pt x="0" y="0"/>
                </a:lnTo>
                <a:lnTo>
                  <a:pt x="0" y="165859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0">
            <a:off x="-1214315" y="8234368"/>
            <a:ext cx="2789693" cy="1658599"/>
          </a:xfrm>
          <a:custGeom>
            <a:avLst/>
            <a:gdLst/>
            <a:ahLst/>
            <a:cxnLst/>
            <a:rect r="r" b="b" t="t" l="l"/>
            <a:pathLst>
              <a:path h="1658599" w="2789693">
                <a:moveTo>
                  <a:pt x="0" y="1658599"/>
                </a:moveTo>
                <a:lnTo>
                  <a:pt x="2789693" y="1658599"/>
                </a:lnTo>
                <a:lnTo>
                  <a:pt x="2789693" y="0"/>
                </a:lnTo>
                <a:lnTo>
                  <a:pt x="0" y="0"/>
                </a:lnTo>
                <a:lnTo>
                  <a:pt x="0" y="165859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-1000792" y="9238143"/>
            <a:ext cx="2362646" cy="1404701"/>
          </a:xfrm>
          <a:custGeom>
            <a:avLst/>
            <a:gdLst/>
            <a:ahLst/>
            <a:cxnLst/>
            <a:rect r="r" b="b" t="t" l="l"/>
            <a:pathLst>
              <a:path h="1404701" w="2362646">
                <a:moveTo>
                  <a:pt x="0" y="1404701"/>
                </a:moveTo>
                <a:lnTo>
                  <a:pt x="2362647" y="1404701"/>
                </a:lnTo>
                <a:lnTo>
                  <a:pt x="2362647" y="0"/>
                </a:lnTo>
                <a:lnTo>
                  <a:pt x="0" y="0"/>
                </a:lnTo>
                <a:lnTo>
                  <a:pt x="0" y="140470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18469" y="1747337"/>
            <a:ext cx="670403" cy="703667"/>
          </a:xfrm>
          <a:custGeom>
            <a:avLst/>
            <a:gdLst/>
            <a:ahLst/>
            <a:cxnLst/>
            <a:rect r="r" b="b" t="t" l="l"/>
            <a:pathLst>
              <a:path h="703667" w="670403">
                <a:moveTo>
                  <a:pt x="0" y="0"/>
                </a:moveTo>
                <a:lnTo>
                  <a:pt x="670403" y="0"/>
                </a:lnTo>
                <a:lnTo>
                  <a:pt x="670403" y="703667"/>
                </a:lnTo>
                <a:lnTo>
                  <a:pt x="0" y="7036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18469" y="3359101"/>
            <a:ext cx="6702926" cy="925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true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CONCLUSION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94648" y="1896356"/>
            <a:ext cx="1979798" cy="512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49"/>
              </a:lnSpc>
            </a:pPr>
            <a:r>
              <a:rPr lang="en-US" b="true" sz="1887" spc="128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BRUNO RODRÍGUEZ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88872" y="5037279"/>
            <a:ext cx="8737010" cy="223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0F2FD"/>
                </a:solidFill>
                <a:latin typeface="Codec Pro"/>
                <a:ea typeface="Codec Pro"/>
                <a:cs typeface="Codec Pro"/>
                <a:sym typeface="Codec Pro"/>
              </a:rPr>
              <a:t>These tools are expected to facilitate the process of company valuation, although the visualizations can be further embellished and AI predictions can be further explored.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0F2FD"/>
                </a:solidFill>
                <a:latin typeface="Codec Pro"/>
                <a:ea typeface="Codec Pro"/>
                <a:cs typeface="Codec Pro"/>
                <a:sym typeface="Codec Pro"/>
              </a:rPr>
              <a:t>In any case, the visualizations shed light on trends in very important metrics and a first step has been taken in trying to gain an AI advantage in this project.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394648" y="7567618"/>
            <a:ext cx="8737010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2100">
                <a:solidFill>
                  <a:srgbClr val="F0F2FD"/>
                </a:solidFill>
                <a:latin typeface="Codec Pro"/>
                <a:ea typeface="Codec Pro"/>
                <a:cs typeface="Codec Pro"/>
                <a:sym typeface="Codec Pro"/>
              </a:rPr>
              <a:t>Thank you very much.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DAGhs19Yqwo</dc:identifier>
  <dcterms:modified xsi:type="dcterms:W3CDTF">2011-08-01T06:04:30Z</dcterms:modified>
  <cp:revision>1</cp:revision>
  <dc:title>Presentación Proyecto de Negocios Moderno Azul</dc:title>
</cp:coreProperties>
</file>